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8" r:id="rId6"/>
    <p:sldId id="261" r:id="rId7"/>
    <p:sldId id="286" r:id="rId8"/>
    <p:sldId id="290" r:id="rId9"/>
    <p:sldId id="287" r:id="rId10"/>
    <p:sldId id="288" r:id="rId11"/>
    <p:sldId id="28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36"/>
    <a:srgbClr val="63B7C6"/>
    <a:srgbClr val="103350"/>
    <a:srgbClr val="0C4360"/>
    <a:srgbClr val="1B6872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033" autoAdjust="0"/>
  </p:normalViewPr>
  <p:slideViewPr>
    <p:cSldViewPr snapToGrid="0">
      <p:cViewPr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1" i="0" u="none" strike="noStrike" baseline="0" dirty="0">
                <a:solidFill>
                  <a:schemeClr val="bg1"/>
                </a:solidFill>
                <a:effectLst/>
              </a:rPr>
              <a:t>Guest Behavior Score Distribution by Hotel Location</a:t>
            </a:r>
            <a:endParaRPr lang="en-US" dirty="0">
              <a:solidFill>
                <a:schemeClr val="bg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892858601071144"/>
          <c:y val="0.34499248939875315"/>
          <c:w val="0.85847741459823868"/>
          <c:h val="0.420613609475321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Red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New York, NY</c:v>
                </c:pt>
                <c:pt idx="1">
                  <c:v>Los Angeles, CA</c:v>
                </c:pt>
                <c:pt idx="2">
                  <c:v>Chicago, IL</c:v>
                </c:pt>
                <c:pt idx="3">
                  <c:v>Houston, TX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50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C4-4A45-ADF5-C04BE08823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Orange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New York, NY</c:v>
                </c:pt>
                <c:pt idx="1">
                  <c:v>Los Angeles, CA</c:v>
                </c:pt>
                <c:pt idx="2">
                  <c:v>Chicago, IL</c:v>
                </c:pt>
                <c:pt idx="3">
                  <c:v>Houston, TX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150</c:v>
                </c:pt>
                <c:pt idx="1">
                  <c:v>180</c:v>
                </c:pt>
                <c:pt idx="2">
                  <c:v>130</c:v>
                </c:pt>
                <c:pt idx="3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C4-4A45-ADF5-C04BE08823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Green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New York, NY</c:v>
                </c:pt>
                <c:pt idx="1">
                  <c:v>Los Angeles, CA</c:v>
                </c:pt>
                <c:pt idx="2">
                  <c:v>Chicago, IL</c:v>
                </c:pt>
                <c:pt idx="3">
                  <c:v>Houston, TX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250</c:v>
                </c:pt>
                <c:pt idx="1">
                  <c:v>270</c:v>
                </c:pt>
                <c:pt idx="2">
                  <c:v>200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C4-4A45-ADF5-C04BE08823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1786879"/>
        <c:axId val="1168150511"/>
      </c:barChart>
      <c:catAx>
        <c:axId val="194178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150511"/>
        <c:crosses val="autoZero"/>
        <c:auto val="1"/>
        <c:lblAlgn val="ctr"/>
        <c:lblOffset val="100"/>
        <c:noMultiLvlLbl val="0"/>
      </c:catAx>
      <c:valAx>
        <c:axId val="1168150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1786879"/>
        <c:crosses val="autoZero"/>
        <c:crossBetween val="between"/>
      </c:valAx>
      <c:spPr>
        <a:solidFill>
          <a:schemeClr val="tx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bg1"/>
                </a:solidFill>
              </a:rPr>
              <a:t>Frequency of Health Concerns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6.6580793171222202E-2"/>
          <c:y val="0.27674513250983535"/>
          <c:w val="0.93341140929008559"/>
          <c:h val="0.6096805812253988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 of Health Concerns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extLst>
                <c:ext xmlns:c15="http://schemas.microsoft.com/office/drawing/2012/chart" uri="{02D57815-91ED-43cb-92C2-25804820EDAC}">
                  <c15:fullRef>
                    <c15:sqref>Sheet1!$A$2:$A$5</c15:sqref>
                  </c15:fullRef>
                </c:ext>
              </c:extLst>
              <c:f>Sheet1!$A$2:$A$3</c:f>
              <c:strCache>
                <c:ptCount val="2"/>
                <c:pt idx="0">
                  <c:v>Guests With Health Concerns</c:v>
                </c:pt>
                <c:pt idx="1">
                  <c:v>Guests Without Health Concerns </c:v>
                </c:pt>
              </c:strCache>
            </c: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Sheet1!$B$2:$B$5</c15:sqref>
                  </c15:fullRef>
                </c:ext>
              </c:extLst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5="http://schemas.microsoft.com/office/drawing/2012/chart" uri="{02D57815-91ED-43cb-92C2-25804820EDAC}">
              <c15:categoryFilterExceptions/>
            </c:ext>
            <c:ext xmlns:c16="http://schemas.microsoft.com/office/drawing/2014/chart" uri="{C3380CC4-5D6E-409C-BE32-E72D297353CC}">
              <c16:uniqueId val="{00000000-7803-4C38-BB29-F4218F2904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62" b="0" i="0" u="none" strike="noStrike" baseline="0" dirty="0">
                <a:solidFill>
                  <a:schemeClr val="bg1"/>
                </a:solidFill>
                <a:effectLst/>
              </a:rPr>
              <a:t>Payment Timeliness</a:t>
            </a:r>
            <a:endParaRPr lang="en-US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30788938259447657"/>
          <c:y val="1.9036890721127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7545287165171945E-2"/>
          <c:y val="0.1496056028417431"/>
          <c:w val="0.91497367125984252"/>
          <c:h val="0.67861775140399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Guests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On-time Payments</c:v>
                </c:pt>
                <c:pt idx="1">
                  <c:v>Payments delayed by 1-3 days</c:v>
                </c:pt>
                <c:pt idx="2">
                  <c:v>Payments delayed by 4-7 days</c:v>
                </c:pt>
                <c:pt idx="3">
                  <c:v>Payments delayed by more than a week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7000</c:v>
                </c:pt>
                <c:pt idx="1">
                  <c:v>1800</c:v>
                </c:pt>
                <c:pt idx="2">
                  <c:v>900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F7-48C5-A535-F486DEED4A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0943695"/>
        <c:axId val="1171830335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On-time Payments</c:v>
                      </c:pt>
                      <c:pt idx="1">
                        <c:v>Payments delayed by 1-3 days</c:v>
                      </c:pt>
                      <c:pt idx="2">
                        <c:v>Payments delayed by 4-7 days</c:v>
                      </c:pt>
                      <c:pt idx="3">
                        <c:v>Payments delayed by more than a week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8F7-48C5-A535-F486DEED4A9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Column2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On-time Payments</c:v>
                      </c:pt>
                      <c:pt idx="1">
                        <c:v>Payments delayed by 1-3 days</c:v>
                      </c:pt>
                      <c:pt idx="2">
                        <c:v>Payments delayed by 4-7 days</c:v>
                      </c:pt>
                      <c:pt idx="3">
                        <c:v>Payments delayed by more than a week</c:v>
                      </c:pt>
                    </c:strCache>
                  </c: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8F7-48C5-A535-F486DEED4A99}"/>
                  </c:ext>
                </c:extLst>
              </c15:ser>
            </c15:filteredBarSeries>
          </c:ext>
        </c:extLst>
      </c:barChart>
      <c:catAx>
        <c:axId val="2040943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830335"/>
        <c:crosses val="autoZero"/>
        <c:auto val="1"/>
        <c:lblAlgn val="ctr"/>
        <c:lblOffset val="100"/>
        <c:noMultiLvlLbl val="0"/>
      </c:catAx>
      <c:valAx>
        <c:axId val="11718303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0943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10/25/2023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d19602n@pace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aceuniversity-my.sharepoint.com/:x:/r/personal/md19602n_pace_edu/Documents/Wyndham-Hotels-Guest-Data%20Updated.xlsx?d=w098cd19d42c54f91a44aadd60195796c&amp;csf=1&amp;web=1&amp;e=bAsqBi&amp;nav=MTVfezJEQTZDNDAyLTdGRkEtNDMyOS05OEZBLTdDQUM4RjI0MkI4RX0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Amasis MT Pro Black" panose="02040A04050005020304" pitchFamily="18" charset="0"/>
              </a:rPr>
              <a:t>AI-Driven Guest Profiling for Hotel Management</a:t>
            </a:r>
            <a:endParaRPr lang="en-US" sz="5400" dirty="0">
              <a:solidFill>
                <a:schemeClr val="bg1"/>
              </a:solidFill>
              <a:highlight>
                <a:srgbClr val="000000"/>
              </a:highlight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65600" y="3928532"/>
            <a:ext cx="5673344" cy="22464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Author - Mithun Dama</a:t>
            </a:r>
          </a:p>
          <a:p>
            <a:pPr marL="0" indent="0">
              <a:buNone/>
            </a:pPr>
            <a:r>
              <a:rPr lang="en-US" dirty="0"/>
              <a:t>Affiliation - Pace University</a:t>
            </a:r>
          </a:p>
          <a:p>
            <a:pPr marL="0" indent="0">
              <a:buNone/>
            </a:pPr>
            <a:r>
              <a:rPr lang="en-US" u="sng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Email - md19602n@pace.edu</a:t>
            </a:r>
            <a:endParaRPr lang="en-US" u="sng" dirty="0"/>
          </a:p>
          <a:p>
            <a:pPr marL="0" indent="0">
              <a:buNone/>
            </a:pPr>
            <a:r>
              <a:rPr lang="en-US" dirty="0"/>
              <a:t>mithundama1997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b="1" i="0" dirty="0">
                <a:effectLst/>
              </a:rPr>
              <a:t>Research Questions &amp; Problem Statement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8" name="Picture 7" descr="A close-up of a person's hands writing on a piece of paper&#10;&#10;Description automatically generated">
            <a:extLst>
              <a:ext uri="{FF2B5EF4-FFF2-40B4-BE49-F238E27FC236}">
                <a16:creationId xmlns:a16="http://schemas.microsoft.com/office/drawing/2014/main" id="{B7B7F3BC-5B33-9956-6C30-9EB5AA7B1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" r="22775" b="-2"/>
          <a:stretch/>
        </p:blipFill>
        <p:spPr>
          <a:xfrm>
            <a:off x="443365" y="1517715"/>
            <a:ext cx="5184437" cy="4659248"/>
          </a:xfrm>
          <a:prstGeom prst="rect">
            <a:avLst/>
          </a:prstGeom>
          <a:noFill/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dirty="0">
                <a:effectLst/>
                <a:highlight>
                  <a:srgbClr val="000000"/>
                </a:highlight>
              </a:rPr>
              <a:t>Research Questions</a:t>
            </a:r>
            <a:r>
              <a:rPr lang="en-US" b="0" i="0" dirty="0">
                <a:effectLst/>
                <a:highlight>
                  <a:srgbClr val="000000"/>
                </a:highlight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AI's role in enhancing guest experience?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AI's ability to predict/mitigate hotel issues?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Benefits of real-time guest profiling?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000000"/>
              </a:highlight>
            </a:endParaRPr>
          </a:p>
          <a:p>
            <a:pPr marL="0" indent="0">
              <a:buNone/>
            </a:pPr>
            <a:r>
              <a:rPr lang="en-US" b="1" i="0" dirty="0">
                <a:effectLst/>
                <a:highlight>
                  <a:srgbClr val="000000"/>
                </a:highlight>
              </a:rPr>
              <a:t>Problem Statement</a:t>
            </a:r>
            <a:r>
              <a:rPr lang="en-US" b="0" i="0" dirty="0">
                <a:effectLst/>
                <a:highlight>
                  <a:srgbClr val="000000"/>
                </a:highlight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Gaps in understanding guest behaviors.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Operational inefficiencies.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Need for a dynamic predictive system.</a:t>
            </a: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44500" y="1362801"/>
            <a:ext cx="5157787" cy="643281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highlight>
                  <a:srgbClr val="63B7C6"/>
                </a:highlight>
                <a:latin typeface="Söhne"/>
              </a:rPr>
              <a:t>Key Insights</a:t>
            </a:r>
            <a:endParaRPr lang="en-US" sz="2400" dirty="0">
              <a:highlight>
                <a:srgbClr val="63B7C6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87788-476B-4620-8002-A5C1177AD6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362801"/>
            <a:ext cx="5157788" cy="643281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highlight>
                  <a:srgbClr val="63B7C6"/>
                </a:highlight>
                <a:latin typeface="Söhne"/>
              </a:rPr>
              <a:t>Positioning &amp; Needs for Our Work</a:t>
            </a:r>
            <a:endParaRPr lang="en-US" sz="2400" dirty="0">
              <a:highlight>
                <a:srgbClr val="63B7C6"/>
              </a:highlight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7DC4E62-1A34-4F98-A451-214F1808519C}"/>
              </a:ext>
            </a:extLst>
          </p:cNvPr>
          <p:cNvSpPr>
            <a:spLocks noGrp="1"/>
          </p:cNvSpPr>
          <p:nvPr>
            <p:ph type="body" sz="quarter" idx="2"/>
          </p:nvPr>
        </p:nvSpPr>
        <p:spPr>
          <a:xfrm>
            <a:off x="233265" y="2006082"/>
            <a:ext cx="6578079" cy="4534677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1900" b="1" i="0" dirty="0">
                <a:effectLst/>
                <a:highlight>
                  <a:srgbClr val="000000"/>
                </a:highlight>
                <a:latin typeface="Söhne"/>
              </a:rPr>
              <a:t>1. AI Integration in Hotel Management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Simplifies operations &amp; bridges communication (Deshpande)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Enhances user experience</a:t>
            </a:r>
          </a:p>
          <a:p>
            <a:pPr marL="0" indent="0" algn="l">
              <a:buNone/>
            </a:pPr>
            <a:r>
              <a:rPr lang="en-US" sz="1900" b="1" i="0" dirty="0">
                <a:effectLst/>
                <a:highlight>
                  <a:srgbClr val="000000"/>
                </a:highlight>
                <a:latin typeface="Söhne"/>
              </a:rPr>
              <a:t>2. Machine Learning in the Hotel Sector</a:t>
            </a:r>
            <a:endParaRPr lang="en-US" sz="1900" b="0" i="0" dirty="0"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Used for demand forecasting &amp; online reviews analysis (Eid Alotaibi)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China leading in AI adoption</a:t>
            </a:r>
          </a:p>
          <a:p>
            <a:pPr marL="0" indent="0" algn="l">
              <a:buNone/>
            </a:pPr>
            <a:r>
              <a:rPr lang="en-US" sz="1900" b="1" i="0" dirty="0">
                <a:effectLst/>
                <a:highlight>
                  <a:srgbClr val="000000"/>
                </a:highlight>
                <a:latin typeface="Söhne"/>
              </a:rPr>
              <a:t>3. Natural Language Processing (NLP)</a:t>
            </a:r>
            <a:endParaRPr lang="en-US" sz="1900" b="0" i="0" dirty="0"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Analyzes online reviews for customer insights (Takayuki Suzuki)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NLP categorizes language patterns based on hotel values</a:t>
            </a:r>
          </a:p>
          <a:p>
            <a:pPr marL="0" indent="0" algn="l">
              <a:buNone/>
            </a:pPr>
            <a:r>
              <a:rPr lang="en-US" sz="1900" b="1" i="0" dirty="0">
                <a:effectLst/>
                <a:highlight>
                  <a:srgbClr val="000000"/>
                </a:highlight>
                <a:latin typeface="Söhne"/>
              </a:rPr>
              <a:t>4. Facial Recognition in Hotels</a:t>
            </a:r>
            <a:endParaRPr lang="en-US" sz="1900" b="0" i="0" dirty="0"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Streamlines check-ins &amp; boosts security (Zhang-Bin Chen and Yang Liu)</a:t>
            </a:r>
          </a:p>
          <a:p>
            <a:pPr marL="0" indent="0" algn="l">
              <a:buNone/>
            </a:pPr>
            <a:r>
              <a:rPr lang="en-US" sz="1900" b="1" i="0" dirty="0">
                <a:effectLst/>
                <a:highlight>
                  <a:srgbClr val="000000"/>
                </a:highlight>
                <a:latin typeface="Söhne"/>
              </a:rPr>
              <a:t>5. Predicting Booking Cancellations</a:t>
            </a:r>
            <a:endParaRPr lang="en-US" sz="1900" b="0" i="0" dirty="0">
              <a:effectLst/>
              <a:highlight>
                <a:srgbClr val="000000"/>
              </a:highlight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ML models trained on past data to forecast cancellations (M. Venkata Rakesh)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6811346" y="2006082"/>
            <a:ext cx="4847253" cy="4183581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Emphasizing guest profiling using AI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Integrating NLP, ML, and facial recognition for a holistic solution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öhne"/>
              </a:rPr>
              <a:t>Implementing a guest behavior scoring system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8181-EB97-1711-B642-345DF320C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Dataset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4E4C2-B348-912A-FF55-156FCE0F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noProof="0" smtClean="0"/>
              <a:pPr>
                <a:spcAft>
                  <a:spcPts val="600"/>
                </a:spcAft>
              </a:pPr>
              <a:t>4</a:t>
            </a:fld>
            <a:endParaRPr lang="en-US" noProof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347A202-1BDB-17C2-F0C4-359B2E2DD4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6209362" cy="4659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i="0" dirty="0">
                <a:effectLst/>
                <a:highlight>
                  <a:srgbClr val="000000"/>
                </a:highlight>
              </a:rPr>
              <a:t>Link to the data:</a:t>
            </a:r>
            <a:r>
              <a:rPr lang="en-US" sz="1300" b="0" i="0" dirty="0">
                <a:effectLst/>
              </a:rPr>
              <a:t> </a:t>
            </a:r>
            <a:r>
              <a:rPr lang="en-US" sz="1300" dirty="0">
                <a:hlinkClick r:id="rId2"/>
              </a:rPr>
              <a:t>Wyndham-Hotels-Guest-Data Updated.xlsx</a:t>
            </a:r>
            <a:endParaRPr lang="en-US" sz="1300" dirty="0"/>
          </a:p>
          <a:p>
            <a:pPr marL="0" indent="0">
              <a:buNone/>
            </a:pPr>
            <a:r>
              <a:rPr lang="en-US" sz="1600" b="1" i="0" dirty="0">
                <a:effectLst/>
                <a:highlight>
                  <a:srgbClr val="000000"/>
                </a:highlight>
              </a:rPr>
              <a:t>Description:</a:t>
            </a:r>
            <a:endParaRPr lang="en-US" sz="1600" b="0" i="0" dirty="0">
              <a:effectLst/>
              <a:highlight>
                <a:srgbClr val="000000"/>
              </a:highligh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1" i="0" dirty="0">
                <a:effectLst/>
              </a:rPr>
              <a:t>Date:</a:t>
            </a:r>
            <a:r>
              <a:rPr lang="en-US" sz="1300" b="0" i="0" dirty="0">
                <a:effectLst/>
              </a:rPr>
              <a:t> Data generated in September 2023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1" i="0" dirty="0">
                <a:effectLst/>
              </a:rPr>
              <a:t>Country:</a:t>
            </a:r>
            <a:r>
              <a:rPr lang="en-US" sz="1300" b="0" i="0" dirty="0">
                <a:effectLst/>
              </a:rPr>
              <a:t> United States (New Jersey)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1" i="0" dirty="0">
                <a:effectLst/>
              </a:rPr>
              <a:t>Details:</a:t>
            </a:r>
            <a:r>
              <a:rPr lang="en-US" sz="1300" b="0" i="0" dirty="0">
                <a:effectLst/>
              </a:rPr>
              <a:t> This dataset provides a comprehensive view of guests' behaviors, preferences, and interactions with the hotel. It encompasses key metrics and events spanning over a typical stay in a hotel.</a:t>
            </a:r>
          </a:p>
          <a:p>
            <a:pPr marL="0" indent="0">
              <a:buNone/>
            </a:pPr>
            <a:r>
              <a:rPr lang="en-US" sz="1600" b="1" i="0" dirty="0">
                <a:effectLst/>
                <a:highlight>
                  <a:srgbClr val="000000"/>
                </a:highlight>
              </a:rPr>
              <a:t>Size:</a:t>
            </a:r>
            <a:r>
              <a:rPr lang="en-US" sz="1600" b="0" i="0" dirty="0">
                <a:effectLst/>
                <a:highlight>
                  <a:srgbClr val="000000"/>
                </a:highlight>
              </a:rPr>
              <a:t> </a:t>
            </a:r>
            <a:r>
              <a:rPr lang="en-US" sz="1300" b="0" i="0" dirty="0">
                <a:effectLst/>
              </a:rPr>
              <a:t>10,000 entries</a:t>
            </a:r>
            <a:endParaRPr lang="en-US" sz="1300" dirty="0"/>
          </a:p>
          <a:p>
            <a:pPr marL="0" indent="0">
              <a:buNone/>
            </a:pPr>
            <a:r>
              <a:rPr lang="en-US" sz="1600" b="1" i="0" dirty="0">
                <a:effectLst/>
                <a:highlight>
                  <a:srgbClr val="000000"/>
                </a:highlight>
              </a:rPr>
              <a:t>Parameters:</a:t>
            </a:r>
            <a:endParaRPr lang="en-US" sz="1600" b="0" i="0" dirty="0">
              <a:effectLst/>
              <a:highlight>
                <a:srgbClr val="000000"/>
              </a:highlight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Guest ID, Name, Check-in &amp; Check-out Date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Hotel Location (City &amp; State), Room Type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Health Concerns, Previous Stays, Staff Feedback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Smoking Habit, Pets, Room Damages ($)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Payment Timeliness &amp; Mode, Past Complaints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300" b="0" i="0" dirty="0">
                <a:effectLst/>
              </a:rPr>
              <a:t>Special Requests, Guest Behavior Score</a:t>
            </a:r>
          </a:p>
          <a:p>
            <a:endParaRPr lang="en-US" sz="1300" b="0" i="0" dirty="0">
              <a:effectLst/>
            </a:endParaRPr>
          </a:p>
          <a:p>
            <a:endParaRPr lang="en-US" sz="13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D87224-9E9C-1639-F59D-2760C816E3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tretch/>
        </p:blipFill>
        <p:spPr bwMode="auto">
          <a:xfrm>
            <a:off x="6726090" y="1970877"/>
            <a:ext cx="5184437" cy="29162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B9188BA-570C-5E63-45A4-98DDEA8F1BD2}"/>
              </a:ext>
            </a:extLst>
          </p:cNvPr>
          <p:cNvSpPr/>
          <p:nvPr/>
        </p:nvSpPr>
        <p:spPr>
          <a:xfrm>
            <a:off x="6652727" y="5095399"/>
            <a:ext cx="5184436" cy="461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Note: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This dataset is a dummy dataset generated for project purposes.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43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24F-2ECC-B10D-099D-4882652D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i="0" u="none" strike="noStrike" dirty="0">
                <a:effectLst/>
                <a:latin typeface="Arial" panose="020B0604020202020204" pitchFamily="34" charset="0"/>
              </a:rPr>
              <a:t>EDA for Other Attributes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3CF81-7CF9-6579-A7D8-C14EFB08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B86766-84D0-1B48-4ABC-FCFFC04643F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en-US" sz="2600" b="1" i="0" dirty="0">
                <a:effectLst/>
                <a:highlight>
                  <a:srgbClr val="63B7C6"/>
                </a:highlight>
                <a:latin typeface="Söhne"/>
              </a:rPr>
              <a:t>Methodology &amp; Experimentation:</a:t>
            </a:r>
          </a:p>
          <a:p>
            <a:pPr marL="0" indent="0" algn="l">
              <a:buNone/>
            </a:pPr>
            <a:endParaRPr lang="en-US" b="1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Data Cleaning: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Removal of outliers, handling of missing values, and normalization.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Feature Engineering: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Extracting key features from the dataset to enhance the predictive capabilities of our model.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Model Selection: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Based on preliminary analysis, decision trees or ensemble methods like Random Forest might be suitable due to the categorical nature of many attributes.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Model Training: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Utilize a split of 70-30 for training and testing. Cross-validation will be employed to ensure model robustness.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Performance Metrics: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Focus on accuracy, precision, recall, and F1-score for model evaluation. Given the business context, emphasis will be on minimizing false negatives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C6389-413B-D05B-B38F-64E03BFC9E8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i="0" dirty="0">
                <a:effectLst/>
                <a:highlight>
                  <a:srgbClr val="63B7C6"/>
                </a:highlight>
                <a:latin typeface="Söhne"/>
              </a:rPr>
              <a:t>Preliminary EDA Results:</a:t>
            </a:r>
          </a:p>
          <a:p>
            <a:pPr marL="0" indent="0">
              <a:buNone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Guest Behavior Score Distribution: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Significant variations observed across different hotel locations and room types. Clear patterns emerged correlating guest behavior with factors like smoking habits and pet accommodations.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Frequency of Health Concerns: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Majority of guests do not mention health concerns, but there's a notable segment that requires special accommodations.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Room Damage Analysis:</a:t>
            </a:r>
            <a:r>
              <a:rPr lang="en-US" b="0" i="0" dirty="0">
                <a:effectLst/>
                <a:latin typeface="Söhne"/>
              </a:rPr>
              <a:t> A direct correlation observed between room damages and certain behavior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Payment Timeliness: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 </a:t>
            </a:r>
            <a:r>
              <a:rPr lang="en-US" b="0" i="0" dirty="0">
                <a:effectLst/>
                <a:latin typeface="Söhne"/>
              </a:rPr>
              <a:t>A significant portion of guests have a consistent record of timely payments, but there's a small segment with repeated late payments.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14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7224F-2ECC-B10D-099D-4882652D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200329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Visually Plotted </a:t>
            </a:r>
            <a:r>
              <a:rPr lang="en-US" i="0" dirty="0">
                <a:effectLst/>
                <a:latin typeface="Söhne"/>
              </a:rPr>
              <a:t>Preliminary EDA Results:</a:t>
            </a:r>
            <a:br>
              <a:rPr lang="en-US" sz="3600" i="0" dirty="0">
                <a:effectLst/>
                <a:latin typeface="Söhne"/>
              </a:rPr>
            </a:b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3CF81-7CF9-6579-A7D8-C14EFB08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52DB214-E43A-BED7-680B-49529E061F8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30915087"/>
              </p:ext>
            </p:extLst>
          </p:nvPr>
        </p:nvGraphicFramePr>
        <p:xfrm>
          <a:off x="444500" y="1191309"/>
          <a:ext cx="4286065" cy="33099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720FC6E-385C-E8DD-2377-57EF00CBBF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25145661"/>
              </p:ext>
            </p:extLst>
          </p:nvPr>
        </p:nvGraphicFramePr>
        <p:xfrm>
          <a:off x="7157884" y="1311173"/>
          <a:ext cx="4965290" cy="3005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6793E0F-0167-39A1-7736-479C9CC950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5236703"/>
              </p:ext>
            </p:extLst>
          </p:nvPr>
        </p:nvGraphicFramePr>
        <p:xfrm>
          <a:off x="3667432" y="4011697"/>
          <a:ext cx="5573047" cy="26685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23843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ACF31-6960-6441-8E9B-C1F67FC56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BB4BD4-4526-7A9F-28DE-E3E3790B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005317-C69F-F6FA-6357-09B3CE1B2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Data Validation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Ensure the integrity and consistency of the dummy dataset.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Model Refinement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Based on preliminary results, optimize the AI model for better accuracy.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Integration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Work on integrating the AI model with hotel management systems.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Feedback Loop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Establish a mechanism to receive feedback from hotels using the system to continuously improve the model.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Expand Data Sources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Collaborate with more hotel chains to gather diverse datasets, ensuring robustness of the model.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User Interface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Develop a user-friendly interface for both hotel staff and guests, ensuring ease of use and understanding.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Training Sessions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Organize training sessions for hotel staff to effectively use the AI model.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effectLst/>
                <a:highlight>
                  <a:srgbClr val="002136"/>
                </a:highlight>
                <a:latin typeface="Söhne"/>
              </a:rPr>
              <a:t>Continuous Monitoring</a:t>
            </a:r>
            <a:r>
              <a:rPr lang="en-US" b="0" i="0" dirty="0">
                <a:effectLst/>
                <a:highlight>
                  <a:srgbClr val="002136"/>
                </a:highlight>
                <a:latin typeface="Söhne"/>
              </a:rPr>
              <a:t>: </a:t>
            </a:r>
            <a:r>
              <a:rPr lang="en-US" b="0" i="0" dirty="0">
                <a:effectLst/>
                <a:latin typeface="Söhne"/>
              </a:rPr>
              <a:t>Regularly monitor the system for any anomalies and ensure it's updated with the latest AI algorithms and techniques.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170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85C1-1091-6597-4860-DAAAB0DA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9C6D2-68D5-75C6-D2D3-FB28D408F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755A5-9FD9-D676-18DF-388D9FADED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10341688" cy="449549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Deshpande. </a:t>
            </a:r>
            <a:r>
              <a:rPr lang="en-US" dirty="0">
                <a:latin typeface="Söhne"/>
              </a:rPr>
              <a:t>2022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b="0" i="1" dirty="0">
                <a:effectLst/>
                <a:latin typeface="Söhne"/>
              </a:rPr>
              <a:t>An AI Integrated Online Hotel Management System</a:t>
            </a:r>
            <a:r>
              <a:rPr lang="en-US" b="0" i="0" dirty="0">
                <a:effectLst/>
                <a:latin typeface="Söhne"/>
              </a:rPr>
              <a:t>. Journal of Web Engineering &amp; Technology, Volume 9, Issue 1. http://computers.stmjournals.com/index.php?journal=JoWET&amp;page=index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Eid Alotaibiy. </a:t>
            </a:r>
            <a:r>
              <a:rPr lang="en-US" dirty="0">
                <a:latin typeface="Söhne"/>
              </a:rPr>
              <a:t>2020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b="0" i="1" dirty="0">
                <a:effectLst/>
                <a:latin typeface="Söhne"/>
              </a:rPr>
              <a:t>Machine Learning in the Hotel Industry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dirty="0">
                <a:latin typeface="Söhne"/>
              </a:rPr>
              <a:t>(JAAUTH), Vol. 18 No. 3, (2020)</a:t>
            </a:r>
            <a:r>
              <a:rPr lang="en-US" b="0" i="0" dirty="0">
                <a:effectLst/>
                <a:latin typeface="Söhne"/>
              </a:rPr>
              <a:t>. https://jaauth.journals.ekb.eg/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Pongsakorn Limna. </a:t>
            </a:r>
            <a:r>
              <a:rPr lang="en-US" dirty="0">
                <a:latin typeface="Söhne"/>
              </a:rPr>
              <a:t>2022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b="0" i="1" dirty="0">
                <a:effectLst/>
                <a:latin typeface="Söhne"/>
              </a:rPr>
              <a:t>Artificial Intelligence (AI) in the Hospitality Industry: A Review Article</a:t>
            </a:r>
            <a:r>
              <a:rPr lang="en-US" b="0" i="0" dirty="0">
                <a:effectLst/>
                <a:latin typeface="Söhne"/>
              </a:rPr>
              <a:t>. International Journal of Computing Sciences Research. </a:t>
            </a:r>
            <a:r>
              <a:rPr lang="en-US" dirty="0">
                <a:latin typeface="Söhne"/>
              </a:rPr>
              <a:t>(JAAUTH), Vol. 18 No. 3, (2020) . orcid.org/0000-0002-7448-5261</a:t>
            </a:r>
            <a:endParaRPr lang="en-US" b="0" i="0" dirty="0"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Takayuki Suzuki, Kiminori Gemba, Atsushi Aoyama. </a:t>
            </a:r>
            <a:r>
              <a:rPr lang="en-US" dirty="0">
                <a:latin typeface="Söhne"/>
              </a:rPr>
              <a:t>2023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b="0" i="1" dirty="0">
                <a:effectLst/>
                <a:latin typeface="Söhne"/>
              </a:rPr>
              <a:t>Hotel Classification Visualization Using Natural Language Processing of User Reviews</a:t>
            </a:r>
            <a:r>
              <a:rPr lang="en-US" b="0" i="0" dirty="0">
                <a:effectLst/>
                <a:latin typeface="Söhne"/>
              </a:rPr>
              <a:t>. Graduate School of Technology Management, Ritsumeikan University, Shiga, Japan. 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Zhang-Bin Chen, Yang Liu. </a:t>
            </a:r>
            <a:r>
              <a:rPr lang="en-US" dirty="0">
                <a:latin typeface="Söhne"/>
              </a:rPr>
              <a:t>2021</a:t>
            </a:r>
            <a:r>
              <a:rPr lang="en-US" b="0" i="0" dirty="0">
                <a:effectLst/>
                <a:latin typeface="Söhne"/>
              </a:rPr>
              <a:t>. </a:t>
            </a:r>
            <a:r>
              <a:rPr lang="en-US" b="0" i="1" dirty="0">
                <a:effectLst/>
                <a:latin typeface="Söhne"/>
              </a:rPr>
              <a:t>Application of Face Recognition in Smart Hotels</a:t>
            </a:r>
            <a:r>
              <a:rPr lang="en-US" b="0" i="0" dirty="0">
                <a:effectLst/>
                <a:latin typeface="Söhne"/>
              </a:rPr>
              <a:t>. IEEE. 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effectLst/>
                <a:latin typeface="Söhne"/>
              </a:rPr>
              <a:t>M. Venkata Rakesh. 2022 . </a:t>
            </a:r>
            <a:r>
              <a:rPr lang="en-US" b="0" i="1" dirty="0">
                <a:effectLst/>
                <a:latin typeface="Söhne"/>
              </a:rPr>
              <a:t>Hotel Booking Cancellation Prediction using ML algorithms</a:t>
            </a:r>
            <a:r>
              <a:rPr lang="en-US" b="0" i="0" dirty="0">
                <a:effectLst/>
                <a:latin typeface="Söhne"/>
              </a:rPr>
              <a:t>. Department of CSE, Sathyabama Institute of Science and Technology, Chennai. [DOI: 10.1109/ICAIS53314.2022.9742843]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837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6968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565</TotalTime>
  <Words>946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Amasis MT Pro Black</vt:lpstr>
      <vt:lpstr>Arial</vt:lpstr>
      <vt:lpstr>Calibri</vt:lpstr>
      <vt:lpstr>Courier New</vt:lpstr>
      <vt:lpstr>Söhne</vt:lpstr>
      <vt:lpstr>Trade Gothic LT Pro</vt:lpstr>
      <vt:lpstr>Trebuchet MS</vt:lpstr>
      <vt:lpstr>Office Theme</vt:lpstr>
      <vt:lpstr>AI-Driven Guest Profiling for Hotel Management</vt:lpstr>
      <vt:lpstr>Research Questions &amp; Problem Statement</vt:lpstr>
      <vt:lpstr>Literature Review </vt:lpstr>
      <vt:lpstr>Dataset</vt:lpstr>
      <vt:lpstr>EDA for Other Attributes</vt:lpstr>
      <vt:lpstr>Visually Plotted Preliminary EDA Results: </vt:lpstr>
      <vt:lpstr>Next Steps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Guest Profiling for Hotel Management</dc:title>
  <dc:creator>Dama, Mr. Mithun</dc:creator>
  <cp:lastModifiedBy>Dama, Mr. Mithun</cp:lastModifiedBy>
  <cp:revision>33</cp:revision>
  <dcterms:created xsi:type="dcterms:W3CDTF">2023-10-25T13:08:08Z</dcterms:created>
  <dcterms:modified xsi:type="dcterms:W3CDTF">2023-10-25T22:33:53Z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